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9"/>
  </p:notesMasterIdLst>
  <p:handoutMasterIdLst>
    <p:handoutMasterId r:id="rId60"/>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5" r:id="rId18"/>
    <p:sldId id="1206" r:id="rId19"/>
    <p:sldId id="1207" r:id="rId20"/>
    <p:sldId id="1209" r:id="rId21"/>
    <p:sldId id="1210" r:id="rId22"/>
    <p:sldId id="1208" r:id="rId23"/>
    <p:sldId id="1250" r:id="rId24"/>
    <p:sldId id="1214" r:id="rId25"/>
    <p:sldId id="1215" r:id="rId26"/>
    <p:sldId id="1216" r:id="rId27"/>
    <p:sldId id="1251" r:id="rId28"/>
    <p:sldId id="1217" r:id="rId29"/>
    <p:sldId id="1218" r:id="rId30"/>
    <p:sldId id="1219" r:id="rId31"/>
    <p:sldId id="1211" r:id="rId32"/>
    <p:sldId id="1222" r:id="rId33"/>
    <p:sldId id="1223" r:id="rId34"/>
    <p:sldId id="1224" r:id="rId35"/>
    <p:sldId id="1226" r:id="rId36"/>
    <p:sldId id="1227" r:id="rId37"/>
    <p:sldId id="1228" r:id="rId38"/>
    <p:sldId id="1252" r:id="rId39"/>
    <p:sldId id="1233" r:id="rId40"/>
    <p:sldId id="1236" r:id="rId41"/>
    <p:sldId id="1237" r:id="rId42"/>
    <p:sldId id="1238" r:id="rId43"/>
    <p:sldId id="1239" r:id="rId44"/>
    <p:sldId id="1240" r:id="rId45"/>
    <p:sldId id="1241" r:id="rId46"/>
    <p:sldId id="1242" r:id="rId47"/>
    <p:sldId id="1213" r:id="rId48"/>
    <p:sldId id="1243" r:id="rId49"/>
    <p:sldId id="1244" r:id="rId50"/>
    <p:sldId id="1245" r:id="rId51"/>
    <p:sldId id="1246" r:id="rId52"/>
    <p:sldId id="1253" r:id="rId53"/>
    <p:sldId id="1254" r:id="rId54"/>
    <p:sldId id="1255" r:id="rId55"/>
    <p:sldId id="1258" r:id="rId56"/>
    <p:sldId id="1247" r:id="rId57"/>
    <p:sldId id="1149" r:id="rId58"/>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8409"/>
  </p:normalViewPr>
  <p:slideViewPr>
    <p:cSldViewPr>
      <p:cViewPr varScale="1">
        <p:scale>
          <a:sx n="134" d="100"/>
          <a:sy n="134" d="100"/>
        </p:scale>
        <p:origin x="1096" y="176"/>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09/01/2023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09/01/2023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r>
              <a:rPr lang="en-GB" b="0" i="0" u="none" strike="noStrike" dirty="0">
                <a:solidFill>
                  <a:srgbClr val="202124"/>
                </a:solidFill>
                <a:effectLst/>
                <a:latin typeface="arial" panose="020B0604020202020204" pitchFamily="34" charset="0"/>
              </a:rPr>
              <a:t>(source and more information : https://</a:t>
            </a:r>
            <a:r>
              <a:rPr lang="en-GB" b="0" i="0" u="none" strike="noStrike" dirty="0" err="1">
                <a:solidFill>
                  <a:srgbClr val="202124"/>
                </a:solidFill>
                <a:effectLst/>
                <a:latin typeface="arial" panose="020B0604020202020204" pitchFamily="34" charset="0"/>
              </a:rPr>
              <a:t>www.genome.gov</a:t>
            </a:r>
            <a:r>
              <a:rPr lang="en-GB" b="0" i="0" u="none" strike="noStrike" dirty="0">
                <a:solidFill>
                  <a:srgbClr val="202124"/>
                </a:solidFill>
                <a:effectLst/>
                <a:latin typeface="arial" panose="020B0604020202020204" pitchFamily="34" charset="0"/>
              </a:rPr>
              <a:t>/genetics-glossary/</a:t>
            </a:r>
            <a:r>
              <a:rPr lang="en-GB" b="0" i="0" u="none" strike="noStrike" dirty="0" err="1">
                <a:solidFill>
                  <a:srgbClr val="202124"/>
                </a:solidFill>
                <a:effectLst/>
                <a:latin typeface="arial" panose="020B0604020202020204" pitchFamily="34" charset="0"/>
              </a:rPr>
              <a:t>acgt</a:t>
            </a:r>
            <a:r>
              <a:rPr lang="en-GB" b="0" i="0" u="none" strike="noStrike" dirty="0">
                <a:solidFill>
                  <a:srgbClr val="202124"/>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42</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defRPr>
            </a:lvl1pPr>
            <a:lvl2pPr>
              <a:spcAft>
                <a:spcPts val="600"/>
              </a:spcAft>
              <a:defRPr>
                <a:latin typeface="Gill Sans MT" panose="020B0502020104020203" pitchFamily="34" charset="77"/>
              </a:defRPr>
            </a:lvl2pPr>
            <a:lvl3pPr>
              <a:spcAft>
                <a:spcPts val="600"/>
              </a:spcAft>
              <a:defRPr>
                <a:latin typeface="Gill Sans MT" panose="020B0502020104020203" pitchFamily="34" charset="77"/>
              </a:defRPr>
            </a:lvl3pPr>
            <a:lvl4pPr>
              <a:spcAft>
                <a:spcPts val="600"/>
              </a:spcAft>
              <a:defRPr>
                <a:latin typeface="Gill Sans MT" panose="020B0502020104020203" pitchFamily="34" charset="77"/>
              </a:defRPr>
            </a:lvl4pPr>
            <a:lvl5pPr>
              <a:spcAft>
                <a:spcPts val="60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09/01/2023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09/01/2023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09/01/2023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09/01/2023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09/01/2023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09/01/2023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4" name="Graphic 3">
            <a:extLst>
              <a:ext uri="{FF2B5EF4-FFF2-40B4-BE49-F238E27FC236}">
                <a16:creationId xmlns:a16="http://schemas.microsoft.com/office/drawing/2014/main" id="{B9604F54-9604-FF49-6911-AE81AD1B048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pPr>
                <a:spcBef>
                  <a:spcPct val="0"/>
                </a:spcBef>
                <a:buFontTx/>
                <a:buNone/>
              </a:pPr>
              <a:t>1</a:t>
            </a:fld>
            <a:endParaRPr lang="en-GB" altLang="en-US" sz="1167" dirty="0"/>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6299729" cy="2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None/>
            </a:pPr>
            <a:r>
              <a:rPr lang="en-GB" sz="2000" dirty="0">
                <a:solidFill>
                  <a:srgbClr val="003D7D"/>
                </a:solidFill>
              </a:rPr>
              <a:t>Probability and information theory</a:t>
            </a:r>
          </a:p>
          <a:p>
            <a:pPr eaLnBrk="1" hangingPunct="1">
              <a:spcBef>
                <a:spcPct val="0"/>
              </a:spcBef>
              <a:buNone/>
            </a:pPr>
            <a:endParaRPr lang="en-GB" sz="2000" dirty="0">
              <a:solidFill>
                <a:srgbClr val="003D7D"/>
              </a:solidFill>
            </a:endParaRPr>
          </a:p>
          <a:p>
            <a:pPr eaLnBrk="1" hangingPunct="1">
              <a:spcBef>
                <a:spcPct val="0"/>
              </a:spcBef>
              <a:buFontTx/>
              <a:buNone/>
            </a:pPr>
            <a:r>
              <a:rPr lang="en-GB" altLang="en-US" sz="2000" dirty="0">
                <a:solidFill>
                  <a:srgbClr val="003D7D"/>
                </a:solidFill>
              </a:rPr>
              <a:t> </a:t>
            </a:r>
          </a:p>
          <a:p>
            <a:pPr eaLnBrk="1" hangingPunct="1">
              <a:spcBef>
                <a:spcPct val="0"/>
              </a:spcBef>
              <a:buFontTx/>
              <a:buNone/>
            </a:pPr>
            <a:endParaRPr lang="en-GB" altLang="en-US" sz="3000" dirty="0">
              <a:solidFill>
                <a:srgbClr val="003D7D"/>
              </a:solidFill>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rPr>
              <a:t>Payam Barnaghi</a:t>
            </a:r>
          </a:p>
          <a:p>
            <a:pPr eaLnBrk="1" hangingPunct="1">
              <a:spcBef>
                <a:spcPct val="50000"/>
              </a:spcBef>
              <a:buFontTx/>
              <a:buNone/>
            </a:pPr>
            <a:r>
              <a:rPr lang="en-GB" altLang="en-US" sz="1333" dirty="0">
                <a:solidFill>
                  <a:srgbClr val="003D7D"/>
                </a:solidFill>
              </a:rPr>
              <a:t>Department of Brain Sciences</a:t>
            </a:r>
          </a:p>
          <a:p>
            <a:pPr eaLnBrk="1" hangingPunct="1">
              <a:spcBef>
                <a:spcPct val="50000"/>
              </a:spcBef>
              <a:buFontTx/>
              <a:buNone/>
            </a:pPr>
            <a:r>
              <a:rPr lang="en-GB" altLang="en-US" sz="1333" dirty="0">
                <a:solidFill>
                  <a:srgbClr val="003D7D"/>
                </a:solidFill>
              </a:rPr>
              <a:t>Imperial College London  </a:t>
            </a:r>
          </a:p>
          <a:p>
            <a:pPr eaLnBrk="1" hangingPunct="1">
              <a:spcBef>
                <a:spcPct val="50000"/>
              </a:spcBef>
              <a:buFontTx/>
              <a:buNone/>
            </a:pPr>
            <a:r>
              <a:rPr lang="en-GB" altLang="en-US" sz="1333">
                <a:solidFill>
                  <a:srgbClr val="003D7D"/>
                </a:solidFill>
              </a:rPr>
              <a:t>January 2023</a:t>
            </a:r>
            <a:endParaRPr lang="en-GB" altLang="en-US" sz="1333" dirty="0">
              <a:solidFill>
                <a:srgbClr val="003D7D"/>
              </a:solidFill>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to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to mean the event A is false.</a:t>
                </a:r>
              </a:p>
              <a:p>
                <a:endParaRPr lang="en-US" dirty="0"/>
              </a:p>
            </p:txBody>
          </p:sp>
        </mc:Choice>
        <mc:Fallback>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374900"/>
            <a:ext cx="6515100" cy="96520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971600" y="3937620"/>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2339752" y="3937620"/>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4932040" y="3937620"/>
            <a:ext cx="1241326" cy="1188112"/>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5868144" y="3916994"/>
            <a:ext cx="1241326" cy="1188112"/>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follows:</a:t>
                </a:r>
              </a:p>
              <a:p>
                <a:endParaRPr lang="en-US" dirty="0"/>
              </a:p>
            </p:txBody>
          </p:sp>
        </mc:Choice>
        <mc:Fallback>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057011"/>
            <a:ext cx="5073898" cy="691129"/>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3201026"/>
            <a:ext cx="5073898" cy="743818"/>
          </a:xfrm>
          <a:prstGeom prst="rect">
            <a:avLst/>
          </a:prstGeom>
        </p:spPr>
      </p:pic>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881700"/>
            <a:ext cx="4663435" cy="1189980"/>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3203848" y="3219306"/>
            <a:ext cx="1241326" cy="1188112"/>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4139952" y="3198680"/>
            <a:ext cx="1241326" cy="1188112"/>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4283968" y="3794467"/>
            <a:ext cx="1800200" cy="719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6013284" y="4456126"/>
            <a:ext cx="902811" cy="369332"/>
          </a:xfrm>
          <a:prstGeom prst="rect">
            <a:avLst/>
          </a:prstGeom>
          <a:noFill/>
        </p:spPr>
        <p:txBody>
          <a:bodyPr wrap="none" rtlCol="0">
            <a:spAutoFit/>
          </a:bodyPr>
          <a:lstStyle/>
          <a:p>
            <a:r>
              <a:rPr lang="en-GB" dirty="0"/>
              <a:t>p(A,B) </a:t>
            </a:r>
          </a:p>
        </p:txBody>
      </p:sp>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2206373" y="2065412"/>
                <a:ext cx="4321311" cy="1135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𝑝</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𝐴</m:t>
                          </m:r>
                        </m:e>
                        <m:e>
                          <m:r>
                            <a:rPr lang="en-GB" sz="3200" b="0" i="1" smtClean="0">
                              <a:latin typeface="Cambria Math" panose="02040503050406030204" pitchFamily="18" charset="0"/>
                            </a:rPr>
                            <m:t>𝐵</m:t>
                          </m:r>
                        </m:e>
                      </m:d>
                      <m:r>
                        <a:rPr lang="el-GR" sz="3200" i="1" smtClean="0">
                          <a:latin typeface="Cambria Math" panose="02040503050406030204" pitchFamily="18" charset="0"/>
                        </a:rPr>
                        <m:t>=</m:t>
                      </m:r>
                      <m:f>
                        <m:fPr>
                          <m:ctrlPr>
                            <a:rPr lang="el-GR" sz="3200" i="1" smtClean="0">
                              <a:latin typeface="Cambria Math" panose="02040503050406030204" pitchFamily="18" charset="0"/>
                            </a:rPr>
                          </m:ctrlPr>
                        </m:fPr>
                        <m:num>
                          <m:r>
                            <a:rPr lang="en-GB" sz="3200" i="1">
                              <a:latin typeface="Cambria Math" panose="02040503050406030204" pitchFamily="18" charset="0"/>
                            </a:rPr>
                            <m:t>𝑝</m:t>
                          </m:r>
                          <m:d>
                            <m:dPr>
                              <m:ctrlPr>
                                <a:rPr lang="en-GB" sz="3200" i="1">
                                  <a:latin typeface="Cambria Math" panose="02040503050406030204" pitchFamily="18" charset="0"/>
                                </a:rPr>
                              </m:ctrlPr>
                            </m:dPr>
                            <m:e>
                              <m:r>
                                <a:rPr lang="en-GB" sz="3200" b="0" i="1" smtClean="0">
                                  <a:latin typeface="Cambria Math" panose="02040503050406030204" pitchFamily="18" charset="0"/>
                                </a:rPr>
                                <m:t>𝐵</m:t>
                              </m:r>
                            </m:e>
                            <m:e>
                              <m:r>
                                <a:rPr lang="en-GB" sz="3200" b="0" i="1" smtClean="0">
                                  <a:latin typeface="Cambria Math" panose="02040503050406030204" pitchFamily="18" charset="0"/>
                                </a:rPr>
                                <m:t>𝐴</m:t>
                              </m:r>
                            </m:e>
                          </m:d>
                          <m:r>
                            <a:rPr lang="en-GB" sz="3200" b="0" i="1" smtClean="0">
                              <a:latin typeface="Cambria Math" panose="02040503050406030204" pitchFamily="18" charset="0"/>
                            </a:rPr>
                            <m:t>. </m:t>
                          </m:r>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𝐴</m:t>
                          </m:r>
                          <m:r>
                            <a:rPr lang="en-GB" sz="3200" b="0" i="1" smtClean="0">
                              <a:latin typeface="Cambria Math" panose="02040503050406030204" pitchFamily="18" charset="0"/>
                            </a:rPr>
                            <m:t>)</m:t>
                          </m:r>
                        </m:num>
                        <m:den>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𝐵</m:t>
                          </m:r>
                          <m:r>
                            <a:rPr lang="en-GB" sz="3200" b="0" i="1" smtClean="0">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2206373" y="2065412"/>
                <a:ext cx="4321311" cy="1135375"/>
              </a:xfrm>
              <a:prstGeom prst="rect">
                <a:avLst/>
              </a:prstGeom>
              <a:blipFill>
                <a:blip r:embed="rId2"/>
                <a:stretch>
                  <a:fillRect r="-292" b="-1208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899591" y="1449667"/>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3129475" y="1057300"/>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5940152" y="1057300"/>
            <a:ext cx="904439" cy="61264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3825395" y="3596251"/>
            <a:ext cx="1789148" cy="61264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Bayes rule, also called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387600"/>
            <a:ext cx="7391400" cy="939800"/>
          </a:xfrm>
          <a:prstGeom prst="rect">
            <a:avLst/>
          </a:prstGeom>
        </p:spPr>
      </p:pic>
    </p:spTree>
    <p:extLst>
      <p:ext uri="{BB962C8B-B14F-4D97-AF65-F5344CB8AC3E}">
        <p14:creationId xmlns:p14="http://schemas.microsoft.com/office/powerpoint/2010/main" val="28288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are in their </a:t>
            </a:r>
            <a:r>
              <a:rPr lang="en-GB" dirty="0"/>
              <a:t>5</a:t>
            </a:r>
            <a:r>
              <a:rPr lang="en-GB" dirty="0">
                <a:effectLst/>
              </a:rPr>
              <a:t>0s, and you decide to have a medical test for diagnosing AZ disease. If the test is positive, what is the probability of the patient has AZ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if a patient has AD, the test will be positive with probability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AD. </a:t>
            </a:r>
          </a:p>
          <a:p>
            <a:r>
              <a:rPr lang="en-GB" sz="1800" dirty="0">
                <a:effectLst/>
              </a:rPr>
              <a:t>Many people conclude they are therefore 80% likely to have AD. </a:t>
            </a:r>
            <a:r>
              <a:rPr lang="en-GB" sz="1800" dirty="0">
                <a:solidFill>
                  <a:srgbClr val="FF0000"/>
                </a:solidFill>
                <a:effectLst/>
              </a:rPr>
              <a:t>But this is not true</a:t>
            </a:r>
            <a:r>
              <a:rPr lang="en-GB" sz="1800" dirty="0">
                <a:effectLst/>
              </a:rPr>
              <a:t>! It ignores the prior probability of having AZ in 50%, which is quite low (e.g., 0.004 – </a:t>
            </a:r>
            <a:r>
              <a:rPr lang="en-GB" sz="1800" dirty="0">
                <a:solidFill>
                  <a:srgbClr val="FF0000"/>
                </a:solidFill>
                <a:effectLst/>
              </a:rPr>
              <a:t>warning this is not clinically verified number and only an example to explain this concept of conditional probability</a:t>
            </a:r>
            <a:r>
              <a:rPr lang="en-GB" sz="1800" dirty="0">
                <a:effectLst/>
              </a:rPr>
              <a:t>):</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281436"/>
            <a:ext cx="3242449" cy="69239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822346"/>
            <a:ext cx="2928281" cy="637332"/>
          </a:xfrm>
          <a:prstGeom prst="rect">
            <a:avLst/>
          </a:prstGeom>
        </p:spPr>
      </p:pic>
    </p:spTree>
    <p:extLst>
      <p:ext uri="{BB962C8B-B14F-4D97-AF65-F5344CB8AC3E}">
        <p14:creationId xmlns:p14="http://schemas.microsoft.com/office/powerpoint/2010/main" val="884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 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1800" dirty="0">
                <a:effectLst/>
              </a:rPr>
              <a:t>Ignoring this prior is called the </a:t>
            </a:r>
            <a:r>
              <a:rPr lang="en-GB" sz="1800" dirty="0">
                <a:solidFill>
                  <a:srgbClr val="FF0000"/>
                </a:solidFill>
                <a:effectLst/>
              </a:rPr>
              <a:t>base rate fallacy</a:t>
            </a:r>
            <a:r>
              <a:rPr lang="en-GB" sz="1800" dirty="0">
                <a:effectLst/>
              </a:rPr>
              <a:t>. We also need to take into account the fact that the test may be a false positive or false alarm. Unfortunately, such false positives are quite likely (for example due to the screening technology):</a:t>
            </a:r>
          </a:p>
          <a:p>
            <a:pPr marL="0" indent="0">
              <a:buNone/>
            </a:pPr>
            <a:endParaRPr lang="en-GB" sz="1800" dirty="0">
              <a:effectLst/>
            </a:endParaRPr>
          </a:p>
          <a:p>
            <a:r>
              <a:rPr lang="en-GB" sz="1800" dirty="0">
                <a:effectLst/>
              </a:rPr>
              <a:t>Combining these three terms using Bayes rule, we can compute the correct answer as follows:</a:t>
            </a:r>
          </a:p>
          <a:p>
            <a:endParaRPr lang="en-GB" sz="1800" dirty="0">
              <a:effectLst/>
            </a:endParaRPr>
          </a:p>
          <a:p>
            <a:endParaRPr lang="en-GB" sz="1800" dirty="0"/>
          </a:p>
          <a:p>
            <a:endParaRPr lang="en-GB" sz="1800" dirty="0">
              <a:effectLst/>
            </a:endParaRPr>
          </a:p>
          <a:p>
            <a:r>
              <a:rPr lang="en-GB" sz="1800" dirty="0">
                <a:effectLst/>
              </a:rPr>
              <a:t>where p(y = 0) = 1 − p(y = 1) = 0.996. In other words, if </a:t>
            </a:r>
            <a:r>
              <a:rPr lang="en-GB" sz="1800" dirty="0"/>
              <a:t>the</a:t>
            </a:r>
            <a:r>
              <a:rPr lang="en-GB" sz="1800" dirty="0">
                <a:effectLst/>
              </a:rPr>
              <a:t> test is positive, the patient has about a 3% chance of having AD.</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952928"/>
            <a:ext cx="2869171" cy="56514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227201"/>
            <a:ext cx="5635724" cy="978836"/>
          </a:xfrm>
          <a:prstGeom prst="rect">
            <a:avLst/>
          </a:prstGeom>
        </p:spPr>
      </p:pic>
    </p:spTree>
    <p:extLst>
      <p:ext uri="{BB962C8B-B14F-4D97-AF65-F5344CB8AC3E}">
        <p14:creationId xmlns:p14="http://schemas.microsoft.com/office/powerpoint/2010/main" val="89435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60" y="1192527"/>
            <a:ext cx="2810401" cy="600138"/>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2" y="1955773"/>
            <a:ext cx="2640249" cy="574643"/>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98" y="2693524"/>
            <a:ext cx="3083197" cy="60729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698" y="3431275"/>
            <a:ext cx="7616958" cy="1322945"/>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018" y="2232918"/>
            <a:ext cx="4321551" cy="76859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971600" y="3721596"/>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2339752" y="3721596"/>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417685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971600" y="2281436"/>
            <a:ext cx="0" cy="194421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971600" y="4214488"/>
            <a:ext cx="3096344" cy="1116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115616" y="4350212"/>
            <a:ext cx="284052" cy="307777"/>
          </a:xfrm>
          <a:prstGeom prst="rect">
            <a:avLst/>
          </a:prstGeom>
          <a:noFill/>
        </p:spPr>
        <p:txBody>
          <a:bodyPr wrap="none" rtlCol="0">
            <a:spAutoFit/>
          </a:bodyPr>
          <a:lstStyle/>
          <a:p>
            <a:r>
              <a:rPr lang="en-GB" sz="140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1547664" y="4350211"/>
            <a:ext cx="284052" cy="307777"/>
          </a:xfrm>
          <a:prstGeom prst="rect">
            <a:avLst/>
          </a:prstGeom>
          <a:noFill/>
        </p:spPr>
        <p:txBody>
          <a:bodyPr wrap="none" rtlCol="0">
            <a:spAutoFit/>
          </a:bodyPr>
          <a:lstStyle/>
          <a:p>
            <a:r>
              <a:rPr lang="en-GB" sz="140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2028185" y="4350211"/>
            <a:ext cx="284052" cy="307777"/>
          </a:xfrm>
          <a:prstGeom prst="rect">
            <a:avLst/>
          </a:prstGeom>
          <a:noFill/>
        </p:spPr>
        <p:txBody>
          <a:bodyPr wrap="none" rtlCol="0">
            <a:spAutoFit/>
          </a:bodyPr>
          <a:lstStyle/>
          <a:p>
            <a:r>
              <a:rPr lang="en-GB" sz="140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2534231" y="4350209"/>
            <a:ext cx="284052" cy="307777"/>
          </a:xfrm>
          <a:prstGeom prst="rect">
            <a:avLst/>
          </a:prstGeom>
          <a:noFill/>
        </p:spPr>
        <p:txBody>
          <a:bodyPr wrap="none" rtlCol="0">
            <a:spAutoFit/>
          </a:bodyPr>
          <a:lstStyle/>
          <a:p>
            <a:r>
              <a:rPr lang="en-GB" sz="140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2987824" y="4350210"/>
            <a:ext cx="284052" cy="307777"/>
          </a:xfrm>
          <a:prstGeom prst="rect">
            <a:avLst/>
          </a:prstGeom>
          <a:noFill/>
        </p:spPr>
        <p:txBody>
          <a:bodyPr wrap="none" rtlCol="0">
            <a:spAutoFit/>
          </a:bodyPr>
          <a:lstStyle/>
          <a:p>
            <a:r>
              <a:rPr lang="en-GB" sz="140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3419872" y="4350209"/>
            <a:ext cx="284052" cy="307777"/>
          </a:xfrm>
          <a:prstGeom prst="rect">
            <a:avLst/>
          </a:prstGeom>
          <a:noFill/>
        </p:spPr>
        <p:txBody>
          <a:bodyPr wrap="none" rtlCol="0">
            <a:spAutoFit/>
          </a:bodyPr>
          <a:lstStyle/>
          <a:p>
            <a:r>
              <a:rPr lang="en-GB" sz="140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115616"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1547664"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2028185"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2513678"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2994199"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3459146" y="3566416"/>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373773" y="3434945"/>
            <a:ext cx="482824" cy="276999"/>
          </a:xfrm>
          <a:prstGeom prst="rect">
            <a:avLst/>
          </a:prstGeom>
          <a:noFill/>
        </p:spPr>
        <p:txBody>
          <a:bodyPr wrap="none" rtlCol="0">
            <a:spAutoFit/>
          </a:bodyPr>
          <a:lstStyle/>
          <a:p>
            <a:r>
              <a:rPr lang="en-GB" sz="120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914175" y="3573445"/>
            <a:ext cx="5742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5466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4771464" y="2164120"/>
            <a:ext cx="3563472" cy="2526920"/>
          </a:xfrm>
          <a:prstGeom prst="rect">
            <a:avLst/>
          </a:prstGeom>
        </p:spPr>
      </p:pic>
    </p:spTree>
    <p:extLst>
      <p:ext uri="{BB962C8B-B14F-4D97-AF65-F5344CB8AC3E}">
        <p14:creationId xmlns:p14="http://schemas.microsoft.com/office/powerpoint/2010/main" val="387176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720975"/>
            <a:ext cx="3276600" cy="81280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4391289"/>
            <a:ext cx="3302000" cy="533400"/>
          </a:xfrm>
          <a:prstGeom prst="rect">
            <a:avLst/>
          </a:prstGeom>
        </p:spPr>
      </p:pic>
    </p:spTree>
    <p:extLst>
      <p:ext uri="{BB962C8B-B14F-4D97-AF65-F5344CB8AC3E}">
        <p14:creationId xmlns:p14="http://schemas.microsoft.com/office/powerpoint/2010/main" val="138915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0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59" y="1628099"/>
            <a:ext cx="3791505" cy="2462138"/>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492248"/>
            <a:ext cx="3794563" cy="2631554"/>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012341" y="5073664"/>
            <a:ext cx="1736950" cy="276999"/>
          </a:xfrm>
          <a:prstGeom prst="rect">
            <a:avLst/>
          </a:prstGeom>
          <a:noFill/>
        </p:spPr>
        <p:txBody>
          <a:bodyPr wrap="none" rtlCol="0">
            <a:spAutoFit/>
          </a:bodyPr>
          <a:lstStyle/>
          <a:p>
            <a:r>
              <a:rPr lang="en-GB" sz="1200" dirty="0"/>
              <a:t>Code: </a:t>
            </a:r>
            <a:r>
              <a:rPr lang="en-GB" sz="1200" dirty="0" err="1"/>
              <a:t>PDF_CDF.ipynb</a:t>
            </a:r>
            <a:endParaRPr lang="en-GB" sz="120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990762"/>
            <a:ext cx="471686" cy="51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nonshaded 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034555"/>
            <a:ext cx="3429000" cy="2349500"/>
          </a:xfrm>
          <a:prstGeom prst="rect">
            <a:avLst/>
          </a:prstGeom>
        </p:spPr>
      </p:pic>
    </p:spTree>
    <p:extLst>
      <p:ext uri="{BB962C8B-B14F-4D97-AF65-F5344CB8AC3E}">
        <p14:creationId xmlns:p14="http://schemas.microsoft.com/office/powerpoint/2010/main" val="932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374900"/>
            <a:ext cx="2819400" cy="482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2771800" y="3934089"/>
            <a:ext cx="2743200" cy="482600"/>
          </a:xfrm>
          <a:prstGeom prst="rect">
            <a:avLst/>
          </a:prstGeom>
        </p:spPr>
      </p:pic>
    </p:spTree>
    <p:extLst>
      <p:ext uri="{BB962C8B-B14F-4D97-AF65-F5344CB8AC3E}">
        <p14:creationId xmlns:p14="http://schemas.microsoft.com/office/powerpoint/2010/main" val="183349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these series, we will show (some of) the concepts in the mathematical form to help you get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9678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variable, with 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802508"/>
            <a:ext cx="4227898" cy="648072"/>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435308"/>
            <a:ext cx="4090658" cy="775072"/>
          </a:xfrm>
          <a:prstGeom prst="rect">
            <a:avLst/>
          </a:prstGeom>
        </p:spPr>
      </p:pic>
    </p:spTree>
    <p:extLst>
      <p:ext uri="{BB962C8B-B14F-4D97-AF65-F5344CB8AC3E}">
        <p14:creationId xmlns:p14="http://schemas.microsoft.com/office/powerpoint/2010/main" val="504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spTree>
    <p:extLst>
      <p:ext uri="{BB962C8B-B14F-4D97-AF65-F5344CB8AC3E}">
        <p14:creationId xmlns:p14="http://schemas.microsoft.com/office/powerpoint/2010/main" val="19888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666723"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772" t="-1223" r="-15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209428"/>
            <a:ext cx="3937000" cy="1549400"/>
          </a:xfrm>
          <a:prstGeom prst="rect">
            <a:avLst/>
          </a:prstGeom>
        </p:spPr>
      </p:pic>
    </p:spTree>
    <p:extLst>
      <p:ext uri="{BB962C8B-B14F-4D97-AF65-F5344CB8AC3E}">
        <p14:creationId xmlns:p14="http://schemas.microsoft.com/office/powerpoint/2010/main" val="179868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213233"/>
            <a:ext cx="5537200" cy="2044700"/>
          </a:xfrm>
          <a:prstGeom prst="rect">
            <a:avLst/>
          </a:prstGeom>
        </p:spPr>
      </p:pic>
    </p:spTree>
    <p:extLst>
      <p:ext uri="{BB962C8B-B14F-4D97-AF65-F5344CB8AC3E}">
        <p14:creationId xmlns:p14="http://schemas.microsoft.com/office/powerpoint/2010/main" val="203839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1B6B-EF08-757C-5DDD-87E44E9FE56F}"/>
              </a:ext>
            </a:extLst>
          </p:cNvPr>
          <p:cNvSpPr>
            <a:spLocks noGrp="1"/>
          </p:cNvSpPr>
          <p:nvPr>
            <p:ph type="title"/>
          </p:nvPr>
        </p:nvSpPr>
        <p:spPr/>
        <p:txBody>
          <a:bodyPr/>
          <a:lstStyle/>
          <a:p>
            <a:r>
              <a:rPr lang="en-GB" dirty="0">
                <a:effectLst/>
              </a:rPr>
              <a:t>Application: DNA sequence</a:t>
            </a:r>
            <a:endParaRPr lang="en-GB" dirty="0"/>
          </a:p>
        </p:txBody>
      </p:sp>
      <p:sp>
        <p:nvSpPr>
          <p:cNvPr id="4" name="Slide Number Placeholder 3">
            <a:extLst>
              <a:ext uri="{FF2B5EF4-FFF2-40B4-BE49-F238E27FC236}">
                <a16:creationId xmlns:a16="http://schemas.microsoft.com/office/drawing/2014/main" id="{7AA24760-FAD6-C2D9-42DD-EFC3F24142EA}"/>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9D25DE6-7B93-3591-EC37-BFE650CB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73324"/>
            <a:ext cx="3183384" cy="2381463"/>
          </a:xfrm>
          <a:prstGeom prst="rect">
            <a:avLst/>
          </a:prstGeom>
        </p:spPr>
      </p:pic>
    </p:spTree>
    <p:extLst>
      <p:ext uri="{BB962C8B-B14F-4D97-AF65-F5344CB8AC3E}">
        <p14:creationId xmlns:p14="http://schemas.microsoft.com/office/powerpoint/2010/main" val="309898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most widely used distribution in statistics and machine learning is the Gaussian or normal distribution.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9175"/>
            <a:ext cx="4165600" cy="838200"/>
          </a:xfrm>
          <a:prstGeom prst="rect">
            <a:avLst/>
          </a:prstGeom>
        </p:spPr>
      </p:pic>
    </p:spTree>
    <p:extLst>
      <p:ext uri="{BB962C8B-B14F-4D97-AF65-F5344CB8AC3E}">
        <p14:creationId xmlns:p14="http://schemas.microsoft.com/office/powerpoint/2010/main" val="416041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latin typeface="Helvetica" pitchFamily="2" charset="0"/>
              </a:rPr>
              <a:t>T</a:t>
            </a:r>
            <a:r>
              <a:rPr lang="en-GB" dirty="0">
                <a:effectLst/>
                <a:latin typeface="Helvetica" pitchFamily="2" charset="0"/>
              </a:rPr>
              <a:t>he standard normal distribution</a:t>
            </a:r>
            <a:endParaRPr lang="en-GB" dirty="0"/>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930011"/>
            <a:ext cx="6375400" cy="396240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457200" y="5370398"/>
            <a:ext cx="5673348" cy="230832"/>
          </a:xfrm>
          <a:prstGeom prst="rect">
            <a:avLst/>
          </a:prstGeom>
          <a:noFill/>
        </p:spPr>
        <p:txBody>
          <a:bodyPr wrap="none" rtlCol="0">
            <a:spAutoFit/>
          </a:bodyPr>
          <a:lstStyle/>
          <a:p>
            <a:r>
              <a:rPr lang="en-GB" sz="900" dirty="0"/>
              <a:t>Source: Goodfellow et al., Deep Learning, MIT Press, https://</a:t>
            </a:r>
            <a:r>
              <a:rPr lang="en-GB" sz="900" dirty="0" err="1"/>
              <a:t>www.deeplearningbook.org</a:t>
            </a:r>
            <a:r>
              <a:rPr lang="en-GB" sz="900" dirty="0"/>
              <a:t>/contents/</a:t>
            </a:r>
            <a:r>
              <a:rPr lang="en-GB" sz="900" dirty="0" err="1"/>
              <a:t>prob.html</a:t>
            </a:r>
            <a:endParaRPr lang="en-GB" sz="900" dirty="0"/>
          </a:p>
        </p:txBody>
      </p:sp>
    </p:spTree>
    <p:extLst>
      <p:ext uri="{BB962C8B-B14F-4D97-AF65-F5344CB8AC3E}">
        <p14:creationId xmlns:p14="http://schemas.microsoft.com/office/powerpoint/2010/main" val="1275539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3" y="1290768"/>
            <a:ext cx="4266076" cy="3635177"/>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48" y="1220744"/>
            <a:ext cx="4338389" cy="3273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387971" y="5370398"/>
            <a:ext cx="3960440" cy="230832"/>
          </a:xfrm>
          <a:prstGeom prst="rect">
            <a:avLst/>
          </a:prstGeom>
          <a:noFill/>
        </p:spPr>
        <p:txBody>
          <a:bodyPr wrap="square">
            <a:spAutoFit/>
          </a:bodyPr>
          <a:lstStyle/>
          <a:p>
            <a:r>
              <a:rPr lang="en-GB" sz="900" dirty="0"/>
              <a:t>Source: https://</a:t>
            </a:r>
            <a:r>
              <a:rPr lang="en-GB" sz="900" dirty="0" err="1"/>
              <a:t>commons.wikimedia.org</a:t>
            </a:r>
            <a:r>
              <a:rPr lang="en-GB" sz="900" dirty="0"/>
              <a:t>/wiki/</a:t>
            </a:r>
            <a:r>
              <a:rPr lang="en-GB" sz="900" dirty="0" err="1"/>
              <a:t>File:MultivariateNormal.png</a:t>
            </a:r>
            <a:endParaRPr lang="en-GB" sz="900" dirty="0"/>
          </a:p>
        </p:txBody>
      </p:sp>
    </p:spTree>
    <p:extLst>
      <p:ext uri="{BB962C8B-B14F-4D97-AF65-F5344CB8AC3E}">
        <p14:creationId xmlns:p14="http://schemas.microsoft.com/office/powerpoint/2010/main" val="4266523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that an unlikely event has occurred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the extreme case,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lgn="l">
                  <a:buNone/>
                </a:pPr>
                <a:r>
                  <a:rPr lang="en-GB" b="0" i="0" u="none" strike="noStrike" dirty="0">
                    <a:solidFill>
                      <a:srgbClr val="000000"/>
                    </a:solidFill>
                    <a:effectLst/>
                  </a:rPr>
                  <a:t> of an event x = x is defined as:</a:t>
                </a: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214695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39148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201194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r>
                      <a:rPr lang="en-GB" i="1" dirty="0" smtClean="0">
                        <a:latin typeface="Cambria Math" panose="02040503050406030204" pitchFamily="18" charset="0"/>
                      </a:rPr>
                      <m:t>(</m:t>
                    </m:r>
                    <m:r>
                      <a:rPr lang="en-GB" i="1" dirty="0" smtClean="0">
                        <a:latin typeface="Cambria Math" panose="02040503050406030204" pitchFamily="18" charset="0"/>
                      </a:rPr>
                      <m:t>𝑇</m:t>
                    </m:r>
                    <m:r>
                      <a:rPr lang="en-GB" i="1" dirty="0" smtClean="0">
                        <a:latin typeface="Cambria Math" panose="02040503050406030204" pitchFamily="18" charset="0"/>
                      </a:rPr>
                      <m:t>)=0.7</m:t>
                    </m:r>
                  </m:oMath>
                </a14:m>
                <a:r>
                  <a:rPr lang="en-GB" dirty="0"/>
                  <a:t>.</a:t>
                </a:r>
              </a:p>
              <a:p>
                <a:endParaRPr lang="en-GB" dirty="0"/>
              </a:p>
            </p:txBody>
          </p:sp>
        </mc:Choice>
        <mc:Fallback>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of these sequences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5" name="Picture 4" descr="A picture containing text&#10;&#10;Description automatically generated">
            <a:extLst>
              <a:ext uri="{FF2B5EF4-FFF2-40B4-BE49-F238E27FC236}">
                <a16:creationId xmlns:a16="http://schemas.microsoft.com/office/drawing/2014/main" id="{B908E5F5-FF26-078D-0FD9-8AB65B02D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66768"/>
            <a:ext cx="3183384" cy="2381463"/>
          </a:xfrm>
          <a:prstGeom prst="rect">
            <a:avLst/>
          </a:prstGeom>
        </p:spPr>
      </p:pic>
    </p:spTree>
    <p:extLst>
      <p:ext uri="{BB962C8B-B14F-4D97-AF65-F5344CB8AC3E}">
        <p14:creationId xmlns:p14="http://schemas.microsoft.com/office/powerpoint/2010/main" val="252870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1763688" y="2353444"/>
            <a:ext cx="432048"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4644008" y="2353444"/>
            <a:ext cx="432048" cy="4320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3419872" y="913284"/>
            <a:ext cx="12700" cy="2880320"/>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3419872" y="1345332"/>
            <a:ext cx="12700" cy="2880320"/>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5012784" y="2569468"/>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1763688" y="2416716"/>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2555" y="1411163"/>
            <a:ext cx="7618890" cy="2892674"/>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7620000" y="2040661"/>
            <a:ext cx="1218833" cy="2166815"/>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480810" y="1078786"/>
            <a:ext cx="6747133" cy="207094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457199" y="3272455"/>
            <a:ext cx="6770743" cy="2233356"/>
          </a:xfrm>
          <a:prstGeom prst="rect">
            <a:avLst/>
          </a:prstGeom>
        </p:spPr>
      </p:pic>
    </p:spTree>
    <p:extLst>
      <p:ext uri="{BB962C8B-B14F-4D97-AF65-F5344CB8AC3E}">
        <p14:creationId xmlns:p14="http://schemas.microsoft.com/office/powerpoint/2010/main" val="148694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BE561D9-E876-C1E0-11BB-CAA665B45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83" y="1201316"/>
            <a:ext cx="3465201" cy="2592288"/>
          </a:xfrm>
          <a:prstGeom prst="rect">
            <a:avLst/>
          </a:prstGeom>
        </p:spPr>
      </p:pic>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683568" y="1633364"/>
            <a:ext cx="7588250" cy="3297737"/>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194898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611560" y="1273324"/>
            <a:ext cx="7749433" cy="3456384"/>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4287164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6" name="Subtitle 5">
            <a:extLst>
              <a:ext uri="{FF2B5EF4-FFF2-40B4-BE49-F238E27FC236}">
                <a16:creationId xmlns:a16="http://schemas.microsoft.com/office/drawing/2014/main" id="{D5A7BA15-9749-F1A6-44B3-596F754786F6}"/>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457200" y="1057011"/>
            <a:ext cx="3466728" cy="4140729"/>
          </a:xfrm>
        </p:spPr>
        <p:txBody>
          <a:bodyPr/>
          <a:lstStyle/>
          <a:p>
            <a:r>
              <a:rPr lang="en-GB" dirty="0"/>
              <a:t>Let’s assume we build a Markov chain and then measure the entropy in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4283968" y="1561356"/>
            <a:ext cx="4320480" cy="3297737"/>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risk to overfit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Several slides in this lecture are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pPr algn="l"/>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are under the age of 65. This is called early- or young-onset Alzheimer's disease.</a:t>
                </a:r>
              </a:p>
              <a:p>
                <a:endParaRPr lang="en-GB" dirty="0"/>
              </a:p>
            </p:txBody>
          </p:sp>
        </mc:Choice>
        <mc:Fallback>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539552" y="5372245"/>
            <a:ext cx="3454792" cy="230832"/>
          </a:xfrm>
          <a:prstGeom prst="rect">
            <a:avLst/>
          </a:prstGeom>
          <a:noFill/>
        </p:spPr>
        <p:txBody>
          <a:bodyPr wrap="none" rtlCol="0">
            <a:spAutoFit/>
          </a:bodyPr>
          <a:lstStyle/>
          <a:p>
            <a:r>
              <a:rPr lang="en-GB" sz="900" dirty="0">
                <a:latin typeface="Gill Sans MT" panose="020B0502020104020203" pitchFamily="34" charset="77"/>
              </a:rPr>
              <a:t>Data source: NHS, https://</a:t>
            </a:r>
            <a:r>
              <a:rPr lang="en-GB" sz="900" dirty="0" err="1">
                <a:latin typeface="Gill Sans MT" panose="020B0502020104020203" pitchFamily="34" charset="77"/>
              </a:rPr>
              <a:t>www.nhs.uk</a:t>
            </a:r>
            <a:r>
              <a:rPr lang="en-GB" sz="900" dirty="0">
                <a:latin typeface="Gill Sans MT" panose="020B0502020104020203" pitchFamily="34" charset="77"/>
              </a:rPr>
              <a:t>/conditions/</a:t>
            </a:r>
            <a:r>
              <a:rPr lang="en-GB" sz="900" dirty="0" err="1">
                <a:latin typeface="Gill Sans MT" panose="020B0502020104020203" pitchFamily="34" charset="77"/>
              </a:rPr>
              <a:t>alzheimers</a:t>
            </a:r>
            <a:r>
              <a:rPr lang="en-GB" sz="90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is one that has a ﬁnite or countably inﬁnite number of states.</a:t>
            </a:r>
          </a:p>
          <a:p>
            <a:pPr algn="l"/>
            <a:r>
              <a:rPr lang="en-GB" b="0" i="0" u="none" strike="noStrike" dirty="0">
                <a:solidFill>
                  <a:srgbClr val="000000"/>
                </a:solidFill>
                <a:effectLst/>
              </a:rPr>
              <a:t>Note that these states are not necessarily the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is a description of how likely a random variable or set of random variables is to take on each of its possible states. </a:t>
            </a:r>
          </a:p>
          <a:p>
            <a:pPr algn="l"/>
            <a:r>
              <a:rPr lang="en-GB" b="0" i="0" u="none" strike="noStrike" dirty="0">
                <a:solidFill>
                  <a:srgbClr val="000000"/>
                </a:solidFill>
                <a:effectLst/>
              </a:rPr>
              <a:t>The way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disease,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disease.</a:t>
                </a:r>
              </a:p>
              <a:p>
                <a:endParaRPr lang="en-US" dirty="0"/>
              </a:p>
            </p:txBody>
          </p:sp>
        </mc:Choice>
        <mc:Fallback>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38194</TotalTime>
  <Words>2699</Words>
  <Application>Microsoft Macintosh PowerPoint</Application>
  <PresentationFormat>On-screen Show (16:10)</PresentationFormat>
  <Paragraphs>307</Paragraphs>
  <Slides>57</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57</vt:i4>
      </vt:variant>
      <vt:variant>
        <vt:lpstr>Custom Shows</vt:lpstr>
      </vt:variant>
      <vt:variant>
        <vt:i4>1</vt:i4>
      </vt:variant>
    </vt:vector>
  </HeadingPairs>
  <TitlesOfParts>
    <vt:vector size="67" baseType="lpstr">
      <vt:lpstr>Arial</vt:lpstr>
      <vt:lpstr>Arial</vt:lpstr>
      <vt:lpstr>Calibri</vt:lpstr>
      <vt:lpstr>Cambria Math</vt:lpstr>
      <vt:lpstr>Gill Sans MT</vt:lpstr>
      <vt:lpstr>Helvetica</vt:lpstr>
      <vt:lpstr>Open Sans</vt:lpstr>
      <vt:lpstr>Verdana</vt: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Application: DNA sequence</vt:lpstr>
      <vt:lpstr>Gaussian (normal) distribution</vt:lpstr>
      <vt:lpstr>The standard normal distribution</vt:lpstr>
      <vt:lpstr>Multivariate Gaussian</vt:lpstr>
      <vt:lpstr>Information Theory</vt:lpstr>
      <vt:lpstr>Information Theory</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217</cp:revision>
  <cp:lastPrinted>2018-10-01T18:07:26Z</cp:lastPrinted>
  <dcterms:created xsi:type="dcterms:W3CDTF">2015-10-05T13:27:19Z</dcterms:created>
  <dcterms:modified xsi:type="dcterms:W3CDTF">2023-01-09T15:37:59Z</dcterms:modified>
  <cp:category/>
</cp:coreProperties>
</file>